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77" r:id="rId4"/>
    <p:sldId id="257" r:id="rId5"/>
    <p:sldId id="259" r:id="rId6"/>
    <p:sldId id="260" r:id="rId7"/>
    <p:sldId id="261" r:id="rId8"/>
    <p:sldId id="287" r:id="rId9"/>
    <p:sldId id="262" r:id="rId10"/>
    <p:sldId id="282" r:id="rId11"/>
    <p:sldId id="263" r:id="rId12"/>
    <p:sldId id="280" r:id="rId13"/>
    <p:sldId id="264" r:id="rId14"/>
    <p:sldId id="281" r:id="rId15"/>
    <p:sldId id="265" r:id="rId16"/>
    <p:sldId id="279" r:id="rId17"/>
    <p:sldId id="288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6" r:id="rId28"/>
    <p:sldId id="299" r:id="rId29"/>
    <p:sldId id="278" r:id="rId30"/>
    <p:sldId id="275" r:id="rId31"/>
    <p:sldId id="284" r:id="rId32"/>
    <p:sldId id="285" r:id="rId33"/>
    <p:sldId id="286" r:id="rId34"/>
    <p:sldId id="289" r:id="rId35"/>
    <p:sldId id="290" r:id="rId36"/>
    <p:sldId id="297" r:id="rId37"/>
    <p:sldId id="291" r:id="rId38"/>
    <p:sldId id="296" r:id="rId39"/>
    <p:sldId id="292" r:id="rId40"/>
    <p:sldId id="293" r:id="rId41"/>
    <p:sldId id="294" r:id="rId42"/>
    <p:sldId id="295" r:id="rId43"/>
    <p:sldId id="298" r:id="rId4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C33DF-2D9B-4C7D-9D59-A5264472517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84E6D-2339-486D-A256-D0B809B5DE6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5E74C-60B3-4CCE-B150-50E313FF9CB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54E24-8CC0-4D42-8F78-7F38D7DF457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C3CE8-B47B-40E2-973E-FB2DFDAB20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C3CEE-77DB-4A42-969F-AF56894A77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AE369-92CB-4E2E-A911-E4BD09FCAC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0DDB2-C1EE-4C0D-99F7-09D48E21C2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3BA32-F0B0-4E75-AA86-28B358D4E2A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87491-BF71-4454-9037-91A8672F07A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144BA-D491-40B5-B8A8-A916B81BA72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07CD637-8D10-4168-944E-1E7874EBED4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5" descr="Study Shows Compassion Meditation Changes the Brain - Center for Healthy  Min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88640"/>
            <a:ext cx="472757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7" descr="Photobiomodulation: Regeneration without risk: Light-enabled tissue repair  | BioOptics Wor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4365625"/>
            <a:ext cx="29781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9" descr="The &quot; Brainbow &quot; imaging of the rat hippocampus neuronal population... |  Download Scientific Diagr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025" y="3284538"/>
            <a:ext cx="2087563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1" descr="The mesoSPIM gallery - mesospim.or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375" y="4365625"/>
            <a:ext cx="2305050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395536" y="2725758"/>
            <a:ext cx="5760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Práce se stresem.</a:t>
            </a:r>
          </a:p>
          <a:p>
            <a:r>
              <a:rPr lang="cs-CZ" dirty="0"/>
              <a:t>Vztah k základním patofyziologickým jednotkám a vybraným onemocněním CNS.</a:t>
            </a:r>
          </a:p>
          <a:p>
            <a:r>
              <a:rPr lang="sk-SK" dirty="0"/>
              <a:t>Autor: </a:t>
            </a:r>
            <a:r>
              <a:rPr lang="sk-SK" dirty="0" err="1"/>
              <a:t>kolektiv</a:t>
            </a:r>
            <a:r>
              <a:rPr lang="sk-SK" dirty="0"/>
              <a:t> </a:t>
            </a:r>
            <a:r>
              <a:rPr lang="sk-SK" dirty="0" err="1"/>
              <a:t>autorů</a:t>
            </a:r>
            <a:r>
              <a:rPr lang="sk-SK" dirty="0"/>
              <a:t> pod vedením </a:t>
            </a:r>
            <a:r>
              <a:rPr lang="en-GB" dirty="0"/>
              <a:t>prof. </a:t>
            </a:r>
            <a:r>
              <a:rPr lang="en-GB" dirty="0" err="1"/>
              <a:t>MUDr</a:t>
            </a:r>
            <a:r>
              <a:rPr lang="en-GB" dirty="0"/>
              <a:t>. Petra </a:t>
            </a:r>
            <a:r>
              <a:rPr lang="en-GB" dirty="0" err="1"/>
              <a:t>Zacha</a:t>
            </a:r>
            <a:r>
              <a:rPr lang="en-GB" dirty="0"/>
              <a:t>, </a:t>
            </a:r>
            <a:r>
              <a:rPr lang="en-GB" dirty="0" err="1"/>
              <a:t>CSc</a:t>
            </a:r>
            <a:r>
              <a:rPr lang="en-GB" dirty="0"/>
              <a:t>. z </a:t>
            </a:r>
            <a:r>
              <a:rPr lang="en-GB" dirty="0" err="1"/>
              <a:t>Ústavu</a:t>
            </a:r>
            <a:r>
              <a:rPr lang="en-GB" dirty="0"/>
              <a:t> </a:t>
            </a:r>
            <a:r>
              <a:rPr lang="en-GB" dirty="0" err="1"/>
              <a:t>Anatomie</a:t>
            </a:r>
            <a:r>
              <a:rPr lang="en-GB" dirty="0"/>
              <a:t> 3. LF UK</a:t>
            </a:r>
            <a:endParaRPr lang="cs-CZ" dirty="0"/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04664"/>
            <a:ext cx="3923928" cy="1192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10" y="2071678"/>
            <a:ext cx="3152777" cy="60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>
                <a:latin typeface="Comic Sans MS" pitchFamily="66" charset="0"/>
              </a:rPr>
              <a:t>serotonin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>
                <a:latin typeface="Comic Sans MS" pitchFamily="66" charset="0"/>
              </a:rPr>
              <a:t>Cardiovascular growth factor</a:t>
            </a:r>
          </a:p>
          <a:p>
            <a:pPr eaLnBrk="1" hangingPunct="1"/>
            <a:r>
              <a:rPr lang="cs-CZ">
                <a:latin typeface="Comic Sans MS" pitchFamily="66" charset="0"/>
              </a:rPr>
              <a:t>TPH2 – specifická isoforma neuronů</a:t>
            </a:r>
          </a:p>
          <a:p>
            <a:pPr eaLnBrk="1" hangingPunct="1"/>
            <a:r>
              <a:rPr lang="cs-CZ">
                <a:latin typeface="Comic Sans MS" pitchFamily="66" charset="0"/>
              </a:rPr>
              <a:t>Ageing, learning, memory</a:t>
            </a:r>
          </a:p>
          <a:p>
            <a:pPr eaLnBrk="1" hangingPunct="1"/>
            <a:r>
              <a:rPr lang="cs-CZ">
                <a:latin typeface="Comic Sans MS" pitchFamily="66" charset="0"/>
              </a:rPr>
              <a:t>Metabolismus kosti</a:t>
            </a:r>
          </a:p>
          <a:p>
            <a:pPr eaLnBrk="1" hangingPunct="1"/>
            <a:r>
              <a:rPr lang="cs-CZ">
                <a:latin typeface="Comic Sans MS" pitchFamily="66" charset="0"/>
              </a:rPr>
              <a:t>Chování</a:t>
            </a:r>
          </a:p>
          <a:p>
            <a:pPr eaLnBrk="1" hangingPunct="1"/>
            <a:endParaRPr lang="cs-CZ">
              <a:latin typeface="Comic Sans MS" pitchFamily="66" charset="0"/>
            </a:endParaRPr>
          </a:p>
        </p:txBody>
      </p:sp>
      <p:sp>
        <p:nvSpPr>
          <p:cNvPr id="11268" name="AutoShape 5" descr="Serotonin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1269" name="AutoShape 13" descr="Serotonin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11270" name="Picture 15" descr="Serotonin – Wikiped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3789363"/>
            <a:ext cx="277495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>
                <a:latin typeface="Comic Sans MS" pitchFamily="66" charset="0"/>
              </a:rPr>
              <a:t>Serotoninergní systém</a:t>
            </a:r>
          </a:p>
        </p:txBody>
      </p:sp>
      <p:pic>
        <p:nvPicPr>
          <p:cNvPr id="12291" name="Picture 4" descr="img_16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47813" y="982663"/>
            <a:ext cx="5903912" cy="5903912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>
                <a:latin typeface="Comic Sans MS" pitchFamily="66" charset="0"/>
              </a:rPr>
              <a:t>Centrální acetylcholin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>
                <a:latin typeface="Comic Sans MS" pitchFamily="66" charset="0"/>
              </a:rPr>
              <a:t>Zvýšení kortikální reaktibility na sensorické podněty=forma attention</a:t>
            </a:r>
          </a:p>
          <a:p>
            <a:pPr eaLnBrk="1" hangingPunct="1"/>
            <a:r>
              <a:rPr lang="cs-CZ">
                <a:latin typeface="Comic Sans MS" pitchFamily="66" charset="0"/>
              </a:rPr>
              <a:t>Excitabilita (přes nikotinové receptory aktivace interneuronů kůry) i inhibice (neurony 4 vrstvy medium spiny a pyramidové neurony 2 a 5 vrstvy kůry)</a:t>
            </a:r>
          </a:p>
          <a:p>
            <a:pPr eaLnBrk="1" hangingPunct="1"/>
            <a:r>
              <a:rPr lang="cs-CZ">
                <a:latin typeface="Comic Sans MS" pitchFamily="66" charset="0"/>
              </a:rPr>
              <a:t>Plasticita</a:t>
            </a:r>
          </a:p>
          <a:p>
            <a:pPr eaLnBrk="1" hangingPunct="1"/>
            <a:r>
              <a:rPr lang="cs-CZ">
                <a:latin typeface="Comic Sans MS" pitchFamily="66" charset="0"/>
              </a:rPr>
              <a:t>Rozhodování</a:t>
            </a:r>
          </a:p>
          <a:p>
            <a:pPr eaLnBrk="1" hangingPunct="1"/>
            <a:endParaRPr lang="cs-CZ">
              <a:latin typeface="Comic Sans MS" pitchFamily="66" charset="0"/>
            </a:endParaRPr>
          </a:p>
          <a:p>
            <a:pPr eaLnBrk="1" hangingPunct="1"/>
            <a:endParaRPr lang="cs-CZ"/>
          </a:p>
        </p:txBody>
      </p:sp>
      <p:pic>
        <p:nvPicPr>
          <p:cNvPr id="13316" name="Picture 5" descr="Acetylcholin – Wikip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125" y="2781300"/>
            <a:ext cx="239077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3" cstate="print"/>
          <a:srcRect l="16827" t="27950" r="63683" b="60500"/>
          <a:stretch>
            <a:fillRect/>
          </a:stretch>
        </p:blipFill>
        <p:spPr bwMode="auto">
          <a:xfrm>
            <a:off x="3851275" y="5300663"/>
            <a:ext cx="237648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cs-CZ" sz="4000">
                <a:latin typeface="Comic Sans MS" pitchFamily="66" charset="0"/>
              </a:rPr>
              <a:t>Cholinergní a monoaminergní systém</a:t>
            </a:r>
          </a:p>
        </p:txBody>
      </p:sp>
      <p:pic>
        <p:nvPicPr>
          <p:cNvPr id="14339" name="Picture 4" descr="1-s2_0-S0166223600020026-gr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1485900"/>
            <a:ext cx="6049962" cy="5254625"/>
          </a:xfr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>
                <a:latin typeface="Comic Sans MS" pitchFamily="66" charset="0"/>
              </a:rPr>
              <a:t>Nc. basalis Meynerti</a:t>
            </a:r>
          </a:p>
        </p:txBody>
      </p:sp>
      <p:pic>
        <p:nvPicPr>
          <p:cNvPr id="15363" name="Picture 4" descr="800px-Nucleus_basalis_of_Meynert_-_intermed_ma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125538"/>
            <a:ext cx="8281988" cy="5518150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>
                <a:latin typeface="Comic Sans MS" pitchFamily="66" charset="0"/>
              </a:rPr>
              <a:t>Hlavní cholinergní spoje</a:t>
            </a:r>
          </a:p>
        </p:txBody>
      </p:sp>
      <p:pic>
        <p:nvPicPr>
          <p:cNvPr id="16387" name="Picture 4" descr="1-s2_0-S0166223698013617-gr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1279525"/>
            <a:ext cx="6697662" cy="5459413"/>
          </a:xfr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>
                <a:latin typeface="Comic Sans MS" pitchFamily="66" charset="0"/>
              </a:rPr>
              <a:t>Hypocretin=orexin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>
                <a:latin typeface="Comic Sans MS" pitchFamily="66" charset="0"/>
              </a:rPr>
              <a:t>Hypocretin 1 a 2 (excitační neuropeptid)</a:t>
            </a:r>
          </a:p>
          <a:p>
            <a:pPr eaLnBrk="1" hangingPunct="1"/>
            <a:r>
              <a:rPr lang="cs-CZ">
                <a:latin typeface="Comic Sans MS" pitchFamily="66" charset="0"/>
              </a:rPr>
              <a:t>Aktivace hnědého tuku</a:t>
            </a:r>
          </a:p>
          <a:p>
            <a:pPr eaLnBrk="1" hangingPunct="1"/>
            <a:r>
              <a:rPr lang="cs-CZ">
                <a:latin typeface="Comic Sans MS" pitchFamily="66" charset="0"/>
              </a:rPr>
              <a:t>Nedostatek pozorován u narkolepsie</a:t>
            </a:r>
          </a:p>
          <a:p>
            <a:pPr eaLnBrk="1" hangingPunct="1"/>
            <a:r>
              <a:rPr lang="cs-CZ">
                <a:latin typeface="Comic Sans MS" pitchFamily="66" charset="0"/>
              </a:rPr>
              <a:t>Stimuluje bdělý stav</a:t>
            </a:r>
          </a:p>
          <a:p>
            <a:pPr eaLnBrk="1" hangingPunct="1"/>
            <a:r>
              <a:rPr lang="cs-CZ">
                <a:latin typeface="Comic Sans MS" pitchFamily="66" charset="0"/>
              </a:rPr>
              <a:t>Indukce příjmu potravy</a:t>
            </a:r>
          </a:p>
          <a:p>
            <a:pPr eaLnBrk="1" hangingPunct="1"/>
            <a:r>
              <a:rPr lang="cs-CZ">
                <a:latin typeface="Comic Sans MS" pitchFamily="66" charset="0"/>
              </a:rPr>
              <a:t>Vysoká hladina=skvělá nálada a opačně</a:t>
            </a:r>
          </a:p>
          <a:p>
            <a:pPr eaLnBrk="1" hangingPunct="1"/>
            <a:endParaRPr lang="cs-CZ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he hypothalamic peptidergic system, hypocretin/orexin and vigilance  control - ScienceDire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675"/>
            <a:ext cx="8926513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ovéPole 4"/>
          <p:cNvSpPr txBox="1">
            <a:spLocks noChangeArrowheads="1"/>
          </p:cNvSpPr>
          <p:nvPr/>
        </p:nvSpPr>
        <p:spPr bwMode="auto">
          <a:xfrm>
            <a:off x="2051050" y="692150"/>
            <a:ext cx="203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Hypocretin/Orexin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>
                <a:latin typeface="Comic Sans MS" pitchFamily="66" charset="0"/>
              </a:rPr>
              <a:t>Hypocretinový systém</a:t>
            </a:r>
          </a:p>
        </p:txBody>
      </p:sp>
      <p:pic>
        <p:nvPicPr>
          <p:cNvPr id="19459" name="Picture 4" descr="e24474f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1150938"/>
            <a:ext cx="6769100" cy="5665787"/>
          </a:xfrm>
          <a:noFill/>
        </p:spPr>
      </p:pic>
      <p:pic>
        <p:nvPicPr>
          <p:cNvPr id="19460" name="Picture 7" descr="1CQ0_crystall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2133600"/>
            <a:ext cx="2124075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>
                <a:latin typeface="Comic Sans MS" pitchFamily="66" charset="0"/>
              </a:rPr>
              <a:t>Dopaminergní systém</a:t>
            </a:r>
          </a:p>
        </p:txBody>
      </p:sp>
      <p:pic>
        <p:nvPicPr>
          <p:cNvPr id="20483" name="Picture 4" descr="Dopamineseratonin%20-web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1216025"/>
            <a:ext cx="7416800" cy="5561013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8913"/>
            <a:ext cx="8229600" cy="66690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2400"/>
              <a:t>a) mozkový kmen a retikulární formace – anatomický podklad základních poruch (adrenalinová reakce, poruchy spánku)</a:t>
            </a:r>
            <a:br>
              <a:rPr lang="cs-CZ" sz="2400"/>
            </a:br>
            <a:r>
              <a:rPr lang="cs-CZ" sz="2400"/>
              <a:t>b) mezimozek – anatomický podklad základních poruch (Wernickeův-Korsakovův syndrom, konfabulace, poruchy nálady, narkolepsie)</a:t>
            </a:r>
            <a:br>
              <a:rPr lang="cs-CZ" sz="2400"/>
            </a:br>
            <a:r>
              <a:rPr lang="cs-CZ" sz="2400"/>
              <a:t>c) bazální ganglia – anatomický podklad základních poruch (Parkinsonova choroba a syndrom, chorea major Huntingtoni, afektivita)</a:t>
            </a:r>
            <a:br>
              <a:rPr lang="cs-CZ" sz="2400"/>
            </a:br>
            <a:r>
              <a:rPr lang="cs-CZ" sz="2400"/>
              <a:t>d) mozková kůra – anatomický podklad základních poruch (Alzheimerova parieto-temporální atrofie, Pickova fronto-temporální atrofie, systém odměny)</a:t>
            </a:r>
            <a:br>
              <a:rPr lang="cs-CZ" sz="2400"/>
            </a:br>
            <a:r>
              <a:rPr lang="cs-CZ" sz="2400"/>
              <a:t>e) limbický systém – anatomický podklad základních poruch (Alzheimerova choroba, poruchy nálady, systém odměny, deprese, psychotické poruchy, obsedantně-kompulzivní porucha)</a:t>
            </a:r>
            <a:br>
              <a:rPr lang="cs-CZ" sz="2400"/>
            </a:br>
            <a:r>
              <a:rPr lang="cs-CZ" sz="2400"/>
              <a:t>f) mediátory – anatomický podklad základních poruch – mediátorové systémy (noradrenalin - nálada a pozornost, dopamin - hybnost, odměna, styk s realitou, sociální vztahy, laktace, centrum zvracení, serotonin – nálada a úzkost, acetylcholin - paměť)</a:t>
            </a:r>
            <a:br>
              <a:rPr lang="cs-CZ" sz="2400"/>
            </a:br>
            <a:endParaRPr lang="cs-CZ"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neuro-sleep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-22225"/>
            <a:ext cx="6913562" cy="6880225"/>
          </a:xfr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>
                <a:latin typeface="Comic Sans MS" pitchFamily="66" charset="0"/>
              </a:rPr>
              <a:t>Systém odměny</a:t>
            </a:r>
          </a:p>
        </p:txBody>
      </p:sp>
      <p:pic>
        <p:nvPicPr>
          <p:cNvPr id="22531" name="Picture 4" descr="1-s2_0-S0006322308001108-gr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255713"/>
            <a:ext cx="7272338" cy="5484812"/>
          </a:xfr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-171450"/>
            <a:ext cx="8229600" cy="1143000"/>
          </a:xfrm>
        </p:spPr>
        <p:txBody>
          <a:bodyPr/>
          <a:lstStyle/>
          <a:p>
            <a:pPr eaLnBrk="1" hangingPunct="1"/>
            <a:r>
              <a:rPr lang="cs-CZ">
                <a:latin typeface="Comic Sans MS" pitchFamily="66" charset="0"/>
              </a:rPr>
              <a:t>Parkinsonova nemoc</a:t>
            </a:r>
          </a:p>
        </p:txBody>
      </p:sp>
      <p:pic>
        <p:nvPicPr>
          <p:cNvPr id="23555" name="Picture 7" descr="ENT539_Figure1s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63713" y="1049338"/>
            <a:ext cx="7056437" cy="5756275"/>
          </a:xfrm>
          <a:noFill/>
        </p:spPr>
      </p:pic>
      <p:pic>
        <p:nvPicPr>
          <p:cNvPr id="23556" name="Picture 4" descr="1-s2_0-S0301008203000030-gr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35150" y="908050"/>
            <a:ext cx="2844800" cy="2798763"/>
          </a:xfr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Alzheimerova nemoc</a:t>
            </a:r>
          </a:p>
        </p:txBody>
      </p:sp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2" cstate="print"/>
          <a:srcRect l="31593" t="40550" r="43600" b="32150"/>
          <a:stretch>
            <a:fillRect/>
          </a:stretch>
        </p:blipFill>
        <p:spPr bwMode="auto">
          <a:xfrm>
            <a:off x="827088" y="1484313"/>
            <a:ext cx="7212012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3" cstate="print"/>
          <a:srcRect l="31100" t="52100" r="44093" b="17450"/>
          <a:stretch>
            <a:fillRect/>
          </a:stretch>
        </p:blipFill>
        <p:spPr bwMode="auto">
          <a:xfrm>
            <a:off x="5940425" y="1341438"/>
            <a:ext cx="3024188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/>
              <a:t>Alzheimerova nemoc</a:t>
            </a:r>
          </a:p>
        </p:txBody>
      </p:sp>
      <p:pic>
        <p:nvPicPr>
          <p:cNvPr id="25603" name="Picture 4" descr="quest2c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1052513"/>
            <a:ext cx="7632700" cy="5726112"/>
          </a:xfr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ChangeArrowheads="1"/>
          </p:cNvSpPr>
          <p:nvPr>
            <p:ph type="title"/>
          </p:nvPr>
        </p:nvSpPr>
        <p:spPr>
          <a:xfrm>
            <a:off x="5364163" y="274638"/>
            <a:ext cx="3671887" cy="6394450"/>
          </a:xfrm>
        </p:spPr>
        <p:txBody>
          <a:bodyPr/>
          <a:lstStyle/>
          <a:p>
            <a:pPr eaLnBrk="1" hangingPunct="1"/>
            <a:r>
              <a:rPr lang="cs-CZ"/>
              <a:t>Narkolepsie</a:t>
            </a:r>
            <a:br>
              <a:rPr lang="cs-CZ"/>
            </a:br>
            <a:br>
              <a:rPr lang="cs-CZ"/>
            </a:br>
            <a:r>
              <a:rPr lang="cs-CZ"/>
              <a:t>často snížený počet neuronů produkujících orexin</a:t>
            </a:r>
          </a:p>
        </p:txBody>
      </p:sp>
      <p:pic>
        <p:nvPicPr>
          <p:cNvPr id="26627" name="Picture 4" descr="narcoleps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0"/>
            <a:ext cx="5067300" cy="6858000"/>
          </a:xfr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neurotransmitters_tabl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65113"/>
            <a:ext cx="9144000" cy="6437312"/>
          </a:xfr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/>
              <a:t>Limbický systém</a:t>
            </a:r>
          </a:p>
        </p:txBody>
      </p:sp>
      <p:pic>
        <p:nvPicPr>
          <p:cNvPr id="28675" name="Picture 4" descr="696px-Papez_Circui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1255713"/>
            <a:ext cx="6408738" cy="5524500"/>
          </a:xfr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26869" t="19550" r="43010" b="11151"/>
          <a:stretch>
            <a:fillRect/>
          </a:stretch>
        </p:blipFill>
        <p:spPr bwMode="auto">
          <a:xfrm>
            <a:off x="2195513" y="0"/>
            <a:ext cx="5329237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gyri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Gyrus angularis – iritace vede k out-of-body experiences</a:t>
            </a:r>
          </a:p>
          <a:p>
            <a:pPr eaLnBrk="1" hangingPunct="1"/>
            <a:r>
              <a:rPr lang="cs-CZ"/>
              <a:t>Gyrus fusiformis – face recognition area (deficit u autismu)</a:t>
            </a:r>
          </a:p>
        </p:txBody>
      </p:sp>
      <p:pic>
        <p:nvPicPr>
          <p:cNvPr id="30724" name="Picture 5" descr="Gerstmann syndrome - Wikip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4221163"/>
            <a:ext cx="31162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7" descr="Fusiform gyrus - Wikipe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4076700"/>
            <a:ext cx="3138487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>
                <a:latin typeface="Comic Sans MS" pitchFamily="66" charset="0"/>
              </a:rPr>
              <a:t>Psychiatrické poruchy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>
                <a:latin typeface="Comic Sans MS" pitchFamily="66" charset="0"/>
              </a:rPr>
              <a:t>Demence</a:t>
            </a:r>
          </a:p>
          <a:p>
            <a:pPr eaLnBrk="1" hangingPunct="1">
              <a:lnSpc>
                <a:spcPct val="90000"/>
              </a:lnSpc>
            </a:pPr>
            <a:r>
              <a:rPr lang="cs-CZ">
                <a:latin typeface="Comic Sans MS" pitchFamily="66" charset="0"/>
              </a:rPr>
              <a:t>Manio-depresivita</a:t>
            </a:r>
          </a:p>
          <a:p>
            <a:pPr eaLnBrk="1" hangingPunct="1">
              <a:lnSpc>
                <a:spcPct val="90000"/>
              </a:lnSpc>
            </a:pPr>
            <a:r>
              <a:rPr lang="cs-CZ">
                <a:latin typeface="Comic Sans MS" pitchFamily="66" charset="0"/>
              </a:rPr>
              <a:t>Stres</a:t>
            </a:r>
          </a:p>
          <a:p>
            <a:pPr eaLnBrk="1" hangingPunct="1">
              <a:lnSpc>
                <a:spcPct val="90000"/>
              </a:lnSpc>
            </a:pPr>
            <a:r>
              <a:rPr lang="cs-CZ">
                <a:latin typeface="Comic Sans MS" pitchFamily="66" charset="0"/>
              </a:rPr>
              <a:t>Poruchy myšlení</a:t>
            </a:r>
          </a:p>
          <a:p>
            <a:pPr eaLnBrk="1" hangingPunct="1">
              <a:lnSpc>
                <a:spcPct val="90000"/>
              </a:lnSpc>
            </a:pPr>
            <a:r>
              <a:rPr lang="cs-CZ">
                <a:latin typeface="Comic Sans MS" pitchFamily="66" charset="0"/>
              </a:rPr>
              <a:t>Poruchy emotivity</a:t>
            </a:r>
          </a:p>
          <a:p>
            <a:pPr eaLnBrk="1" hangingPunct="1">
              <a:lnSpc>
                <a:spcPct val="90000"/>
              </a:lnSpc>
            </a:pPr>
            <a:r>
              <a:rPr lang="cs-CZ">
                <a:latin typeface="Comic Sans MS" pitchFamily="66" charset="0"/>
              </a:rPr>
              <a:t>Autismus</a:t>
            </a:r>
          </a:p>
          <a:p>
            <a:pPr eaLnBrk="1" hangingPunct="1">
              <a:lnSpc>
                <a:spcPct val="90000"/>
              </a:lnSpc>
            </a:pPr>
            <a:r>
              <a:rPr lang="cs-CZ">
                <a:latin typeface="Comic Sans MS" pitchFamily="66" charset="0"/>
              </a:rPr>
              <a:t>Poruchy nálad</a:t>
            </a:r>
          </a:p>
          <a:p>
            <a:pPr eaLnBrk="1" hangingPunct="1">
              <a:lnSpc>
                <a:spcPct val="90000"/>
              </a:lnSpc>
            </a:pPr>
            <a:r>
              <a:rPr lang="cs-CZ">
                <a:latin typeface="Comic Sans MS" pitchFamily="66" charset="0"/>
              </a:rPr>
              <a:t>Addikce</a:t>
            </a:r>
          </a:p>
          <a:p>
            <a:pPr eaLnBrk="1" hangingPunct="1">
              <a:lnSpc>
                <a:spcPct val="90000"/>
              </a:lnSpc>
            </a:pPr>
            <a:endParaRPr lang="cs-CZ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Další onemocnění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Sy Wernicke-Korsakoff – léze corpora mammillaria (změny zraku, ataxie a poruchy paměti)</a:t>
            </a:r>
          </a:p>
          <a:p>
            <a:pPr eaLnBrk="1" hangingPunct="1"/>
            <a:endParaRPr lang="cs-CZ"/>
          </a:p>
          <a:p>
            <a:pPr eaLnBrk="1" hangingPunct="1"/>
            <a:endParaRPr lang="cs-CZ"/>
          </a:p>
          <a:p>
            <a:pPr eaLnBrk="1" hangingPunct="1"/>
            <a:endParaRPr lang="cs-CZ"/>
          </a:p>
          <a:p>
            <a:pPr eaLnBrk="1" hangingPunct="1"/>
            <a:endParaRPr lang="cs-CZ"/>
          </a:p>
          <a:p>
            <a:pPr eaLnBrk="1" hangingPunct="1"/>
            <a:r>
              <a:rPr lang="cs-CZ"/>
              <a:t>Huntingtonova nemoc – protein Huntingtin, „díry“ v mozku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/>
          <a:srcRect l="57581" t="38849" r="5801" b="23351"/>
          <a:stretch>
            <a:fillRect/>
          </a:stretch>
        </p:blipFill>
        <p:spPr bwMode="auto">
          <a:xfrm>
            <a:off x="4284663" y="2781300"/>
            <a:ext cx="3595687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6" descr="Huntington's disease - Curio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3357563"/>
            <a:ext cx="2087562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cs-CZ"/>
              <a:t>Default mode network</a:t>
            </a:r>
          </a:p>
        </p:txBody>
      </p:sp>
      <p:pic>
        <p:nvPicPr>
          <p:cNvPr id="32771" name="Picture 2" descr="Fig.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5538"/>
            <a:ext cx="9209088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Obdélník 4"/>
          <p:cNvSpPr>
            <a:spLocks noChangeArrowheads="1"/>
          </p:cNvSpPr>
          <p:nvPr/>
        </p:nvSpPr>
        <p:spPr bwMode="auto">
          <a:xfrm>
            <a:off x="0" y="6396038"/>
            <a:ext cx="4572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800"/>
              <a:t>Alves, P.N., Foulon, C., Karolis, V. </a:t>
            </a:r>
            <a:r>
              <a:rPr lang="cs-CZ" sz="800" i="1"/>
              <a:t>et al.</a:t>
            </a:r>
            <a:r>
              <a:rPr lang="cs-CZ" sz="800"/>
              <a:t> An improved neuroanatomical model of the default-mode network reconciles previous neuroimaging and neuropathological findings. </a:t>
            </a:r>
            <a:r>
              <a:rPr lang="cs-CZ" sz="800" i="1"/>
              <a:t>Commun Biol</a:t>
            </a:r>
            <a:r>
              <a:rPr lang="cs-CZ" sz="800"/>
              <a:t> </a:t>
            </a:r>
            <a:r>
              <a:rPr lang="cs-CZ" sz="800" b="1"/>
              <a:t>2, </a:t>
            </a:r>
            <a:r>
              <a:rPr lang="cs-CZ" sz="800"/>
              <a:t>370 (2019). https://doi.org/10.1038/s42003-019-0611-3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cs-CZ"/>
              <a:t>DMN a TPN</a:t>
            </a:r>
          </a:p>
        </p:txBody>
      </p:sp>
      <p:pic>
        <p:nvPicPr>
          <p:cNvPr id="33795" name="Picture 2" descr="Neuroscience of Mindfulness Meditation in 4 minutes - YouTu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125538"/>
            <a:ext cx="7056438" cy="529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Amanda Feilding's Talk at Horizons 2017 | The Beckley Found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1075"/>
            <a:ext cx="898525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ovéPole 4"/>
          <p:cNvSpPr txBox="1">
            <a:spLocks noChangeArrowheads="1"/>
          </p:cNvSpPr>
          <p:nvPr/>
        </p:nvSpPr>
        <p:spPr bwMode="auto">
          <a:xfrm>
            <a:off x="3348038" y="476250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?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Brain Development is Delayed in Attention-Deficit/Hyperactivity Disorder |  Brain system, Brain structure, Neuroscien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25413"/>
            <a:ext cx="540067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6" descr="Orbitofrontal cortex - Wikipe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3357563"/>
            <a:ext cx="2741613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10" descr="Figure 1 from Prefrontal Cortex and Social Cognition in Mouse and Man |  Semantic Schol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573463"/>
            <a:ext cx="5688013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Frontiers | Cortico-Striatal-Thalamic Loop Circuits of the Orbitofrontal  Cortex: Promising Therapeutic Targets in Psychiatric Illness | Frontiers in  Systems Neuroscien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404813"/>
            <a:ext cx="7200900" cy="62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29822" t="14301" r="42419" b="4851"/>
          <a:stretch>
            <a:fillRect/>
          </a:stretch>
        </p:blipFill>
        <p:spPr bwMode="auto">
          <a:xfrm>
            <a:off x="2627313" y="0"/>
            <a:ext cx="4129087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ile:Hippocampus and seahorse.JPG - Wikimedia Comm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60350"/>
            <a:ext cx="3887787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4" descr="Morphology of Memory: Creating a Web-Based 3D Interactive Resource to Teach  the Anatomy of the Human Hippocampus | Brandt | Journal of Biocommunic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4288"/>
            <a:ext cx="4211637" cy="684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AutoShape 6" descr="Hippocampus anatomy - Wikiwa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38917" name="Picture 8" descr="Hippocampus anatomy - Wikiwa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963" y="3644900"/>
            <a:ext cx="4435475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 l="29822" t="26900" r="43010" b="14301"/>
          <a:stretch>
            <a:fillRect/>
          </a:stretch>
        </p:blipFill>
        <p:spPr bwMode="auto">
          <a:xfrm>
            <a:off x="1763713" y="0"/>
            <a:ext cx="56340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ovéPole 4"/>
          <p:cNvSpPr txBox="1">
            <a:spLocks noChangeArrowheads="1"/>
          </p:cNvSpPr>
          <p:nvPr/>
        </p:nvSpPr>
        <p:spPr bwMode="auto">
          <a:xfrm rot="5400000">
            <a:off x="5663407" y="3129756"/>
            <a:ext cx="5962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Anatomy for neuropsychiatry. 1st Ed. Heimer et al., 2007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l="25688" t="23750" r="27063" b="17451"/>
          <a:stretch>
            <a:fillRect/>
          </a:stretch>
        </p:blipFill>
        <p:spPr bwMode="auto">
          <a:xfrm>
            <a:off x="0" y="0"/>
            <a:ext cx="9051925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ovéPole 4"/>
          <p:cNvSpPr txBox="1">
            <a:spLocks noChangeArrowheads="1"/>
          </p:cNvSpPr>
          <p:nvPr/>
        </p:nvSpPr>
        <p:spPr bwMode="auto">
          <a:xfrm>
            <a:off x="4140200" y="476250"/>
            <a:ext cx="2224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Extended amygdala</a:t>
            </a:r>
          </a:p>
        </p:txBody>
      </p:sp>
      <p:sp>
        <p:nvSpPr>
          <p:cNvPr id="40964" name="TextovéPole 5"/>
          <p:cNvSpPr txBox="1">
            <a:spLocks noChangeArrowheads="1"/>
          </p:cNvSpPr>
          <p:nvPr/>
        </p:nvSpPr>
        <p:spPr bwMode="auto">
          <a:xfrm>
            <a:off x="250825" y="6524625"/>
            <a:ext cx="5964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Anatomy for neuropsychiatry. 1st Ed. Heimer et al., 2007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/>
              <a:t>Struktury mozkového kmene</a:t>
            </a:r>
          </a:p>
        </p:txBody>
      </p:sp>
      <p:pic>
        <p:nvPicPr>
          <p:cNvPr id="5123" name="Picture 8" descr="mózgowie 4 i 5 Flashcards | Quizl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052513"/>
            <a:ext cx="7416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 l="26869" t="43700" r="28244" b="24800"/>
          <a:stretch>
            <a:fillRect/>
          </a:stretch>
        </p:blipFill>
        <p:spPr bwMode="auto">
          <a:xfrm>
            <a:off x="25400" y="2276475"/>
            <a:ext cx="91217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ovéPole 4"/>
          <p:cNvSpPr txBox="1">
            <a:spLocks noChangeArrowheads="1"/>
          </p:cNvSpPr>
          <p:nvPr/>
        </p:nvSpPr>
        <p:spPr bwMode="auto">
          <a:xfrm>
            <a:off x="971550" y="404813"/>
            <a:ext cx="6673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Densita D3 receptorů u pac. se schizofrenií před a po medikaci.</a:t>
            </a:r>
          </a:p>
        </p:txBody>
      </p:sp>
      <p:sp>
        <p:nvSpPr>
          <p:cNvPr id="41988" name="TextovéPole 5"/>
          <p:cNvSpPr txBox="1">
            <a:spLocks noChangeArrowheads="1"/>
          </p:cNvSpPr>
          <p:nvPr/>
        </p:nvSpPr>
        <p:spPr bwMode="auto">
          <a:xfrm>
            <a:off x="250825" y="6524625"/>
            <a:ext cx="5964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Anatomy for neuropsychiatry. 1st Ed. Heimer et al., 2007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25098" t="15350" r="42419" b="6950"/>
          <a:stretch>
            <a:fillRect/>
          </a:stretch>
        </p:blipFill>
        <p:spPr bwMode="auto">
          <a:xfrm>
            <a:off x="0" y="404813"/>
            <a:ext cx="4464050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 l="12500" t="53149" r="30510" b="12201"/>
          <a:stretch>
            <a:fillRect/>
          </a:stretch>
        </p:blipFill>
        <p:spPr bwMode="auto">
          <a:xfrm>
            <a:off x="4300538" y="476250"/>
            <a:ext cx="4843462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ovéPole 5"/>
          <p:cNvSpPr txBox="1">
            <a:spLocks noChangeArrowheads="1"/>
          </p:cNvSpPr>
          <p:nvPr/>
        </p:nvSpPr>
        <p:spPr bwMode="auto">
          <a:xfrm>
            <a:off x="250825" y="6524625"/>
            <a:ext cx="5964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Anatomy for neuropsychiatry. 1st Ed. Heimer et al., 2007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25098" t="18500" r="43010" b="9052"/>
          <a:stretch>
            <a:fillRect/>
          </a:stretch>
        </p:blipFill>
        <p:spPr bwMode="auto">
          <a:xfrm>
            <a:off x="1619250" y="-19050"/>
            <a:ext cx="5329238" cy="680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ovéPole 4"/>
          <p:cNvSpPr txBox="1">
            <a:spLocks noChangeArrowheads="1"/>
          </p:cNvSpPr>
          <p:nvPr/>
        </p:nvSpPr>
        <p:spPr bwMode="auto">
          <a:xfrm>
            <a:off x="250825" y="6524625"/>
            <a:ext cx="5964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Anatomy for neuropsychiatry. 1st Ed. Heimer et al., 2007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l="30412" t="41600" r="42419" b="20599"/>
          <a:stretch>
            <a:fillRect/>
          </a:stretch>
        </p:blipFill>
        <p:spPr bwMode="auto">
          <a:xfrm>
            <a:off x="611188" y="620713"/>
            <a:ext cx="7848600" cy="614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ovéPole 4"/>
          <p:cNvSpPr txBox="1">
            <a:spLocks noChangeArrowheads="1"/>
          </p:cNvSpPr>
          <p:nvPr/>
        </p:nvSpPr>
        <p:spPr bwMode="auto">
          <a:xfrm>
            <a:off x="250825" y="6524625"/>
            <a:ext cx="5964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Anatomy for neuropsychiatry. 1st Ed. Heimer et al., 2007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/>
              <a:t>Retikulární formace</a:t>
            </a:r>
          </a:p>
        </p:txBody>
      </p:sp>
      <p:pic>
        <p:nvPicPr>
          <p:cNvPr id="6147" name="Picture 4" descr="48_24ReticularFormation_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1292225"/>
            <a:ext cx="6624638" cy="5565775"/>
          </a:xfr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>
                <a:latin typeface="Comic Sans MS" pitchFamily="66" charset="0"/>
              </a:rPr>
              <a:t>Zapojení RF</a:t>
            </a:r>
          </a:p>
        </p:txBody>
      </p:sp>
      <p:pic>
        <p:nvPicPr>
          <p:cNvPr id="7171" name="Picture 4" descr="art-moore_00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700213"/>
            <a:ext cx="8280400" cy="4851400"/>
          </a:xfr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" descr="The Reticular Activating System Flashcards | Quizl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3600"/>
            <a:ext cx="47625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5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pPr eaLnBrk="1" hangingPunct="1"/>
            <a:r>
              <a:rPr lang="cs-CZ">
                <a:latin typeface="Comic Sans MS" pitchFamily="66" charset="0"/>
              </a:rPr>
              <a:t>Retikulární formace</a:t>
            </a:r>
          </a:p>
        </p:txBody>
      </p:sp>
      <p:pic>
        <p:nvPicPr>
          <p:cNvPr id="8196" name="Picture 7" descr="sc2008105f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56100" y="1628775"/>
            <a:ext cx="4646613" cy="5040313"/>
          </a:xfr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24506" t="34250" r="28244" b="9052"/>
          <a:stretch>
            <a:fillRect/>
          </a:stretch>
        </p:blipFill>
        <p:spPr bwMode="auto">
          <a:xfrm>
            <a:off x="395288" y="1125538"/>
            <a:ext cx="8208962" cy="554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ovéPole 5"/>
          <p:cNvSpPr txBox="1">
            <a:spLocks noChangeArrowheads="1"/>
          </p:cNvSpPr>
          <p:nvPr/>
        </p:nvSpPr>
        <p:spPr bwMode="auto">
          <a:xfrm>
            <a:off x="1979613" y="476250"/>
            <a:ext cx="2492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Chemické systémy RF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Reticular Formation and Limbic System - Textbook of Clinical Neuroanatomy,  2 ed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1975" y="2924175"/>
            <a:ext cx="3195638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Retikulární formace CHS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ARAS</a:t>
            </a:r>
          </a:p>
          <a:p>
            <a:pPr eaLnBrk="1" hangingPunct="1"/>
            <a:r>
              <a:rPr lang="cs-CZ"/>
              <a:t>Descendentní inhibiční systém</a:t>
            </a:r>
          </a:p>
          <a:p>
            <a:pPr eaLnBrk="1" hangingPunct="1"/>
            <a:r>
              <a:rPr lang="cs-CZ"/>
              <a:t>3 chemické systémy:</a:t>
            </a:r>
          </a:p>
          <a:p>
            <a:pPr eaLnBrk="1" hangingPunct="1"/>
            <a:r>
              <a:rPr lang="cs-CZ"/>
              <a:t>Rapheální serotoninergní</a:t>
            </a:r>
          </a:p>
          <a:p>
            <a:pPr eaLnBrk="1" hangingPunct="1"/>
            <a:r>
              <a:rPr lang="cs-CZ"/>
              <a:t>Mediální monoaminergní</a:t>
            </a:r>
          </a:p>
          <a:p>
            <a:pPr eaLnBrk="1" hangingPunct="1"/>
            <a:r>
              <a:rPr lang="cs-CZ"/>
              <a:t>Laterální cholinergní</a:t>
            </a:r>
          </a:p>
          <a:p>
            <a:pPr eaLnBrk="1" hangingPunct="1"/>
            <a:endParaRPr lang="cs-CZ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559</Words>
  <Application>Microsoft Office PowerPoint</Application>
  <PresentationFormat>Předvádění na obrazovce (4:3)</PresentationFormat>
  <Paragraphs>78</Paragraphs>
  <Slides>43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6" baseType="lpstr">
      <vt:lpstr>Arial</vt:lpstr>
      <vt:lpstr>Comic Sans MS</vt:lpstr>
      <vt:lpstr>Default Design</vt:lpstr>
      <vt:lpstr>Prezentace aplikace PowerPoint</vt:lpstr>
      <vt:lpstr>Prezentace aplikace PowerPoint</vt:lpstr>
      <vt:lpstr>Psychiatrické poruchy</vt:lpstr>
      <vt:lpstr>Struktury mozkového kmene</vt:lpstr>
      <vt:lpstr>Retikulární formace</vt:lpstr>
      <vt:lpstr>Zapojení RF</vt:lpstr>
      <vt:lpstr>Retikulární formace</vt:lpstr>
      <vt:lpstr>Prezentace aplikace PowerPoint</vt:lpstr>
      <vt:lpstr>Retikulární formace CHS</vt:lpstr>
      <vt:lpstr>serotonin</vt:lpstr>
      <vt:lpstr>Serotoninergní systém</vt:lpstr>
      <vt:lpstr>Centrální acetylcholin</vt:lpstr>
      <vt:lpstr>Cholinergní a monoaminergní systém</vt:lpstr>
      <vt:lpstr>Nc. basalis Meynerti</vt:lpstr>
      <vt:lpstr>Hlavní cholinergní spoje</vt:lpstr>
      <vt:lpstr>Hypocretin=orexin</vt:lpstr>
      <vt:lpstr>Prezentace aplikace PowerPoint</vt:lpstr>
      <vt:lpstr>Hypocretinový systém</vt:lpstr>
      <vt:lpstr>Dopaminergní systém</vt:lpstr>
      <vt:lpstr>Prezentace aplikace PowerPoint</vt:lpstr>
      <vt:lpstr>Systém odměny</vt:lpstr>
      <vt:lpstr>Parkinsonova nemoc</vt:lpstr>
      <vt:lpstr>Alzheimerova nemoc</vt:lpstr>
      <vt:lpstr>Alzheimerova nemoc</vt:lpstr>
      <vt:lpstr>Narkolepsie  často snížený počet neuronů produkujících orexin</vt:lpstr>
      <vt:lpstr>Prezentace aplikace PowerPoint</vt:lpstr>
      <vt:lpstr>Limbický systém</vt:lpstr>
      <vt:lpstr>Prezentace aplikace PowerPoint</vt:lpstr>
      <vt:lpstr>gyri</vt:lpstr>
      <vt:lpstr>Další onemocnění</vt:lpstr>
      <vt:lpstr>Default mode network</vt:lpstr>
      <vt:lpstr>DMN a TPN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Anatomy for psychiatry</dc:title>
  <dc:creator>Petr</dc:creator>
  <cp:lastModifiedBy>Martina Krčková</cp:lastModifiedBy>
  <cp:revision>103</cp:revision>
  <dcterms:created xsi:type="dcterms:W3CDTF">2012-09-28T18:43:27Z</dcterms:created>
  <dcterms:modified xsi:type="dcterms:W3CDTF">2024-02-21T11:11:17Z</dcterms:modified>
</cp:coreProperties>
</file>